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9"/>
  </p:notesMasterIdLst>
  <p:handoutMasterIdLst>
    <p:handoutMasterId r:id="rId1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51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7DED62-D2A5-42B4-BE7F-D204BFDE655D}">
  <a:tblStyle styleId="{D27DED62-D2A5-42B4-BE7F-D204BFDE65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20" autoAdjust="0"/>
  </p:normalViewPr>
  <p:slideViewPr>
    <p:cSldViewPr snapToGrid="0">
      <p:cViewPr varScale="1">
        <p:scale>
          <a:sx n="90" d="100"/>
          <a:sy n="90" d="100"/>
        </p:scale>
        <p:origin x="1272" y="78"/>
      </p:cViewPr>
      <p:guideLst>
        <p:guide orient="horz" pos="3024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2820" y="12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276D13-C91B-66B5-1652-83AD209FA2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873CD5-5087-BDB0-19CB-A38BCC4275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52916-9DE3-4445-B717-A4FB0D89B7A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6E376-DB1B-1A6D-2372-816314E443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15E22-B916-FE1D-953E-ABBF5F6A96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5FFB5-1556-4D83-BB15-6C0A41F7C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7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86502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FC9D9-A02B-414E-94DF-B4BA13E58F1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44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p17:notes"/>
          <p:cNvSpPr txBox="1">
            <a:spLocks noGrp="1"/>
          </p:cNvSpPr>
          <p:nvPr>
            <p:ph type="body" idx="1"/>
          </p:nvPr>
        </p:nvSpPr>
        <p:spPr>
          <a:xfrm>
            <a:off x="915988" y="4341813"/>
            <a:ext cx="5202237" cy="4116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37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D529-D8D5-BBD9-5FCB-535BE1D67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89150"/>
            <a:ext cx="9144000" cy="2019555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6000"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A564D-05DD-46D7-D559-333FA230B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4510"/>
            <a:ext cx="9144000" cy="727106"/>
          </a:xfrm>
        </p:spPr>
        <p:txBody>
          <a:bodyPr/>
          <a:lstStyle>
            <a:lvl1pPr marL="0" indent="0" algn="r">
              <a:buNone/>
              <a:defRPr sz="2400">
                <a:latin typeface="Aptos" panose="020B00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23F92C6-EDEA-C94B-774E-8F784FFE1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pic>
        <p:nvPicPr>
          <p:cNvPr id="4" name="Picture 3" descr="S W Test Asia Probe Today for Tomorrow Logo">
            <a:extLst>
              <a:ext uri="{FF2B5EF4-FFF2-40B4-BE49-F238E27FC236}">
                <a16:creationId xmlns:a16="http://schemas.microsoft.com/office/drawing/2014/main" id="{F53CAF24-FC38-48C7-3D40-B4D518528D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88477" y="275303"/>
            <a:ext cx="3815047" cy="1920240"/>
          </a:xfrm>
          <a:prstGeom prst="rect">
            <a:avLst/>
          </a:prstGeom>
        </p:spPr>
      </p:pic>
      <p:sp>
        <p:nvSpPr>
          <p:cNvPr id="5" name="Google Shape;12;p1">
            <a:extLst>
              <a:ext uri="{FF2B5EF4-FFF2-40B4-BE49-F238E27FC236}">
                <a16:creationId xmlns:a16="http://schemas.microsoft.com/office/drawing/2014/main" id="{2540BC85-8AEA-95A4-206D-EBAAC5EA5618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3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155FB-8937-4D51-5BA0-B97F75A53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86" y="136526"/>
            <a:ext cx="11461532" cy="893377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7E70-1AAE-45F3-8E19-EE20364D3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87" y="1232034"/>
            <a:ext cx="11461532" cy="4944929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32D0DC-989C-2B09-8F0A-0E96EF32F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Google Shape;12;p1">
            <a:extLst>
              <a:ext uri="{FF2B5EF4-FFF2-40B4-BE49-F238E27FC236}">
                <a16:creationId xmlns:a16="http://schemas.microsoft.com/office/drawing/2014/main" id="{270EA1B4-7561-97D0-54AB-EE1F619D6D8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0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BE56-1CE6-3F59-FF69-DAF0F1731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ptos" panose="020B00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2B563-B324-56B6-69FA-5F048598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Aptos" panose="020B00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55667-0241-E15D-C18F-01E9221EB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6" name="Google Shape;12;p1">
            <a:extLst>
              <a:ext uri="{FF2B5EF4-FFF2-40B4-BE49-F238E27FC236}">
                <a16:creationId xmlns:a16="http://schemas.microsoft.com/office/drawing/2014/main" id="{172FAC65-4F8C-659B-39B6-676DFF69A701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4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32A78-A4D9-AB5C-B878-9F82AC24F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86" y="1825625"/>
            <a:ext cx="5638814" cy="4351338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AD442-EA58-0240-DDE4-FF9C3FFBE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3468" cy="4351338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B1203FA-1488-BD44-2943-268BAB0251D3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3D7A528-AAA1-7BF7-E829-A264A181F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86" y="136526"/>
            <a:ext cx="11461532" cy="893377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Google Shape;12;p1">
            <a:extLst>
              <a:ext uri="{FF2B5EF4-FFF2-40B4-BE49-F238E27FC236}">
                <a16:creationId xmlns:a16="http://schemas.microsoft.com/office/drawing/2014/main" id="{A86F1CFD-529F-E29E-E785-3DCBC145A995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6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5E110-4AF8-717F-1507-FD3E0BA96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986" y="1681163"/>
            <a:ext cx="5616589" cy="823912"/>
          </a:xfrm>
        </p:spPr>
        <p:txBody>
          <a:bodyPr anchor="b"/>
          <a:lstStyle>
            <a:lvl1pPr marL="0" indent="0">
              <a:buNone/>
              <a:defRPr sz="2400" b="1">
                <a:latin typeface="Aptos" panose="020B00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B9602-7A23-2A12-3FF2-F2831E647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0986" y="2505075"/>
            <a:ext cx="5616589" cy="3684588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8A3412-37F8-226C-DD95-507F5FB35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83468" cy="823912"/>
          </a:xfrm>
        </p:spPr>
        <p:txBody>
          <a:bodyPr anchor="b"/>
          <a:lstStyle>
            <a:lvl1pPr marL="0" indent="0">
              <a:buNone/>
              <a:defRPr sz="2400" b="1">
                <a:latin typeface="Aptos" panose="020B00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2736C-8395-11B4-4344-8A2A39A3D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83468" cy="3684588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BBF95B6-4B50-EA97-68A2-DFE2AB65C03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3FCE6DB-0CD1-56E8-B119-23A925D7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86" y="136526"/>
            <a:ext cx="11461532" cy="893377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Google Shape;12;p1">
            <a:extLst>
              <a:ext uri="{FF2B5EF4-FFF2-40B4-BE49-F238E27FC236}">
                <a16:creationId xmlns:a16="http://schemas.microsoft.com/office/drawing/2014/main" id="{523B6E9C-A706-6E62-D0EE-BFE717647378}"/>
              </a:ext>
            </a:extLst>
          </p:cNvPr>
          <p:cNvSpPr txBox="1">
            <a:spLocks noGrp="1"/>
          </p:cNvSpPr>
          <p:nvPr>
            <p:ph type="sldNum" idx="1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3A926-E146-A4B8-C8CF-C599A253D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7BE7EA-B36E-BC3C-8D77-BB9721C0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86" y="136526"/>
            <a:ext cx="11461532" cy="893377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Google Shape;12;p1">
            <a:extLst>
              <a:ext uri="{FF2B5EF4-FFF2-40B4-BE49-F238E27FC236}">
                <a16:creationId xmlns:a16="http://schemas.microsoft.com/office/drawing/2014/main" id="{CAF06B08-F035-051F-B853-E087A6E8B66A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3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DD5B295-B93A-E30B-8541-90D57F89C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  <p:sp>
        <p:nvSpPr>
          <p:cNvPr id="4" name="Google Shape;12;p1">
            <a:extLst>
              <a:ext uri="{FF2B5EF4-FFF2-40B4-BE49-F238E27FC236}">
                <a16:creationId xmlns:a16="http://schemas.microsoft.com/office/drawing/2014/main" id="{C0ACA05B-0E53-4E1F-8B65-FB0ACAC72A41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7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08AC4-F9B7-8AB3-0938-20878F327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987" y="1164657"/>
            <a:ext cx="11461532" cy="5012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A67A36-18C6-14E7-9A9F-BFF0684ADB77}"/>
              </a:ext>
            </a:extLst>
          </p:cNvPr>
          <p:cNvSpPr txBox="1">
            <a:spLocks/>
          </p:cNvSpPr>
          <p:nvPr userDrawn="1"/>
        </p:nvSpPr>
        <p:spPr>
          <a:xfrm>
            <a:off x="380986" y="136526"/>
            <a:ext cx="11461532" cy="89337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27D349CA-9DF5-0739-AFF5-A3BDE62B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86" y="136524"/>
            <a:ext cx="11461532" cy="893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Google Shape;12;p1">
            <a:extLst>
              <a:ext uri="{FF2B5EF4-FFF2-40B4-BE49-F238E27FC236}">
                <a16:creationId xmlns:a16="http://schemas.microsoft.com/office/drawing/2014/main" id="{939ABB0B-D955-A71C-F5D4-B1F6ECAACA68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oogle Shape;13;p1">
            <a:extLst>
              <a:ext uri="{FF2B5EF4-FFF2-40B4-BE49-F238E27FC236}">
                <a16:creationId xmlns:a16="http://schemas.microsoft.com/office/drawing/2014/main" id="{768E11A9-7D5D-B220-1C7A-B4CF0D496BFC}"/>
              </a:ext>
            </a:extLst>
          </p:cNvPr>
          <p:cNvSpPr txBox="1">
            <a:spLocks noGrp="1"/>
          </p:cNvSpPr>
          <p:nvPr>
            <p:ph type="ftr" idx="3"/>
          </p:nvPr>
        </p:nvSpPr>
        <p:spPr>
          <a:xfrm>
            <a:off x="380986" y="6401028"/>
            <a:ext cx="1937659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FAF08A-049A-021E-75F7-722EB36A0CE1}"/>
              </a:ext>
            </a:extLst>
          </p:cNvPr>
          <p:cNvSpPr txBox="1"/>
          <p:nvPr userDrawn="1"/>
        </p:nvSpPr>
        <p:spPr>
          <a:xfrm>
            <a:off x="1995054" y="6401028"/>
            <a:ext cx="82018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latin typeface="Aptos" panose="020B0004020202020204" pitchFamily="34" charset="0"/>
              </a:rPr>
              <a:t>6</a:t>
            </a:r>
            <a:r>
              <a:rPr lang="en-US" sz="1500" b="0" baseline="30000" dirty="0">
                <a:latin typeface="Aptos" panose="020B0004020202020204" pitchFamily="34" charset="0"/>
              </a:rPr>
              <a:t>th</a:t>
            </a:r>
            <a:r>
              <a:rPr lang="en-US" sz="1500" b="0" dirty="0">
                <a:latin typeface="Aptos" panose="020B0004020202020204" pitchFamily="34" charset="0"/>
              </a:rPr>
              <a:t> Annual SWTest Asia | Fukuoka, Japan, November 20-22, 2025</a:t>
            </a:r>
          </a:p>
        </p:txBody>
      </p:sp>
    </p:spTree>
    <p:extLst>
      <p:ext uri="{BB962C8B-B14F-4D97-AF65-F5344CB8AC3E}">
        <p14:creationId xmlns:p14="http://schemas.microsoft.com/office/powerpoint/2010/main" val="68936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2060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rgbClr val="002060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atrick.mui@swtest.org" TargetMode="External"/><Relationship Id="rId3" Type="http://schemas.openxmlformats.org/officeDocument/2006/relationships/hyperlink" Target="mailto:jerry.broz@swtest.org" TargetMode="External"/><Relationship Id="rId7" Type="http://schemas.openxmlformats.org/officeDocument/2006/relationships/hyperlink" Target="mailto:nob.Kawamata@swtest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ark.liu@swtest.org" TargetMode="External"/><Relationship Id="rId5" Type="http://schemas.openxmlformats.org/officeDocument/2006/relationships/hyperlink" Target="mailto:maddie.harwood@swtest.org" TargetMode="External"/><Relationship Id="rId4" Type="http://schemas.openxmlformats.org/officeDocument/2006/relationships/hyperlink" Target="mailto:rey.rincon@swtes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3C3D-46AA-4D4E-9323-13564D6F03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2025 SWTest Asia – Tutorial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E06C7-15D4-4550-BD37-A2107A81C0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Submitting an abstract</a:t>
            </a:r>
          </a:p>
        </p:txBody>
      </p:sp>
    </p:spTree>
    <p:extLst>
      <p:ext uri="{BB962C8B-B14F-4D97-AF65-F5344CB8AC3E}">
        <p14:creationId xmlns:p14="http://schemas.microsoft.com/office/powerpoint/2010/main" val="351987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7DFCA1E-9F3A-1D3C-FFA9-8883B1F19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734" y="716240"/>
            <a:ext cx="7235276" cy="408435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C908A9-CB16-40D0-8D31-43808D5B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defRPr/>
            </a:pPr>
            <a:fld id="{44711BC3-B052-41D4-ADD0-AD4ED03439C8}" type="slidenum">
              <a:rPr lang="en-US" smtClean="0"/>
              <a:pPr>
                <a:defRPr/>
              </a:pPr>
              <a:t>2</a:t>
            </a:fld>
            <a:endParaRPr lang="en-US" sz="1200">
              <a:latin typeface="Calisto MT" panose="02040603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2769E-453C-49CE-AB08-19502A2D4148}"/>
              </a:ext>
            </a:extLst>
          </p:cNvPr>
          <p:cNvSpPr txBox="1"/>
          <p:nvPr/>
        </p:nvSpPr>
        <p:spPr>
          <a:xfrm>
            <a:off x="2056688" y="150915"/>
            <a:ext cx="730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This is your main Author/Presenter’s Dashboard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6CB610-5E3D-4417-B96E-420758A4D7BC}"/>
              </a:ext>
            </a:extLst>
          </p:cNvPr>
          <p:cNvSpPr txBox="1"/>
          <p:nvPr/>
        </p:nvSpPr>
        <p:spPr>
          <a:xfrm>
            <a:off x="804288" y="1085586"/>
            <a:ext cx="32511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To return to this page, click here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 change your password or contact details, click here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This area describes the various states that your submission will be in during our code assignment (incomplete submission), review, selection &amp; final acceptance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Presentation guidelines/slide master for your paper, click here 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5FD4D9-7C2B-4651-B6AA-477ADD502589}"/>
              </a:ext>
            </a:extLst>
          </p:cNvPr>
          <p:cNvCxnSpPr>
            <a:cxnSpLocks/>
          </p:cNvCxnSpPr>
          <p:nvPr/>
        </p:nvCxnSpPr>
        <p:spPr>
          <a:xfrm>
            <a:off x="3852220" y="1280748"/>
            <a:ext cx="738068" cy="11432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71B6FB-4A4D-47DD-8004-A5EBC24098E0}"/>
              </a:ext>
            </a:extLst>
          </p:cNvPr>
          <p:cNvCxnSpPr>
            <a:cxnSpLocks/>
          </p:cNvCxnSpPr>
          <p:nvPr/>
        </p:nvCxnSpPr>
        <p:spPr>
          <a:xfrm>
            <a:off x="3897745" y="2909455"/>
            <a:ext cx="2036711" cy="61098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65A22E-C32F-465A-B507-C33063CBE9AF}"/>
              </a:ext>
            </a:extLst>
          </p:cNvPr>
          <p:cNvCxnSpPr>
            <a:cxnSpLocks/>
          </p:cNvCxnSpPr>
          <p:nvPr/>
        </p:nvCxnSpPr>
        <p:spPr>
          <a:xfrm flipV="1">
            <a:off x="5513832" y="1971711"/>
            <a:ext cx="2551176" cy="29145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BD059A9-CA3B-4D1B-9EB9-B5B864D9C013}"/>
              </a:ext>
            </a:extLst>
          </p:cNvPr>
          <p:cNvCxnSpPr>
            <a:cxnSpLocks/>
          </p:cNvCxnSpPr>
          <p:nvPr/>
        </p:nvCxnSpPr>
        <p:spPr>
          <a:xfrm flipV="1">
            <a:off x="8065008" y="2249424"/>
            <a:ext cx="347472" cy="31546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9593F2C-BC3B-430C-8173-FC5AF082B4B6}"/>
              </a:ext>
            </a:extLst>
          </p:cNvPr>
          <p:cNvCxnSpPr>
            <a:cxnSpLocks/>
          </p:cNvCxnSpPr>
          <p:nvPr/>
        </p:nvCxnSpPr>
        <p:spPr>
          <a:xfrm flipV="1">
            <a:off x="3897745" y="3685032"/>
            <a:ext cx="3618623" cy="5760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8BE9E7-ECDD-4604-8815-7A4213612571}"/>
              </a:ext>
            </a:extLst>
          </p:cNvPr>
          <p:cNvCxnSpPr>
            <a:cxnSpLocks/>
          </p:cNvCxnSpPr>
          <p:nvPr/>
        </p:nvCxnSpPr>
        <p:spPr>
          <a:xfrm flipV="1">
            <a:off x="3630168" y="1826134"/>
            <a:ext cx="960120" cy="710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D9CFA19-8C0A-4A21-9AAC-92E5B52C073E}"/>
              </a:ext>
            </a:extLst>
          </p:cNvPr>
          <p:cNvSpPr txBox="1"/>
          <p:nvPr/>
        </p:nvSpPr>
        <p:spPr>
          <a:xfrm>
            <a:off x="4406629" y="4886289"/>
            <a:ext cx="6396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To download this Tutorial, click here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 start the submission process, click here</a:t>
            </a:r>
          </a:p>
        </p:txBody>
      </p:sp>
    </p:spTree>
    <p:extLst>
      <p:ext uri="{BB962C8B-B14F-4D97-AF65-F5344CB8AC3E}">
        <p14:creationId xmlns:p14="http://schemas.microsoft.com/office/powerpoint/2010/main" val="336651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C908A9-CB16-40D0-8D31-43808D5B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defRPr/>
            </a:pPr>
            <a:fld id="{44711BC3-B052-41D4-ADD0-AD4ED03439C8}" type="slidenum">
              <a:rPr lang="en-US" smtClean="0"/>
              <a:pPr>
                <a:defRPr/>
              </a:pPr>
              <a:t>3</a:t>
            </a:fld>
            <a:endParaRPr lang="en-US" sz="1200">
              <a:latin typeface="Calisto MT" panose="02040603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2769E-453C-49CE-AB08-19502A2D4148}"/>
              </a:ext>
            </a:extLst>
          </p:cNvPr>
          <p:cNvSpPr txBox="1"/>
          <p:nvPr/>
        </p:nvSpPr>
        <p:spPr>
          <a:xfrm>
            <a:off x="720435" y="817970"/>
            <a:ext cx="65578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Gather the following contact information before you start your submission for everyone involved with your submission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marL="742950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each Contact person and All Presenters &amp; Authors 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First &amp; Last Name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Title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Primary email address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Institution/Company Name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Town/City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State/Province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Country</a:t>
            </a:r>
          </a:p>
          <a:p>
            <a:pPr marL="742950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Presenters are required to submit a Bio </a:t>
            </a:r>
          </a:p>
          <a:p>
            <a:pPr marL="1200150" lvl="2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Also determine the order you want everyone to be listed in the proceedings &amp; SWTest Asia website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C995B-4FBF-49EC-91A1-78B763361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254" y="169472"/>
            <a:ext cx="4640641" cy="62777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3F6682-2280-4398-AAAB-4F0DD38CFFA4}"/>
              </a:ext>
            </a:extLst>
          </p:cNvPr>
          <p:cNvSpPr txBox="1"/>
          <p:nvPr/>
        </p:nvSpPr>
        <p:spPr>
          <a:xfrm>
            <a:off x="1395793" y="254575"/>
            <a:ext cx="301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Before you start </a:t>
            </a:r>
          </a:p>
        </p:txBody>
      </p:sp>
    </p:spTree>
    <p:extLst>
      <p:ext uri="{BB962C8B-B14F-4D97-AF65-F5344CB8AC3E}">
        <p14:creationId xmlns:p14="http://schemas.microsoft.com/office/powerpoint/2010/main" val="56216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8BB434-1C7C-0BBA-0669-3451F9347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521" y="496828"/>
            <a:ext cx="7000592" cy="46485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B05D1C-B06D-48B5-9932-B81FC4341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29" y="4450329"/>
            <a:ext cx="5451172" cy="16573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C908A9-CB16-40D0-8D31-43808D5B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defRPr/>
            </a:pPr>
            <a:fld id="{44711BC3-B052-41D4-ADD0-AD4ED03439C8}" type="slidenum">
              <a:rPr lang="en-US" smtClean="0"/>
              <a:pPr>
                <a:defRPr/>
              </a:pPr>
              <a:t>4</a:t>
            </a:fld>
            <a:endParaRPr lang="en-US" sz="1200">
              <a:latin typeface="Calisto MT" panose="02040603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2769E-453C-49CE-AB08-19502A2D4148}"/>
              </a:ext>
            </a:extLst>
          </p:cNvPr>
          <p:cNvSpPr txBox="1"/>
          <p:nvPr/>
        </p:nvSpPr>
        <p:spPr>
          <a:xfrm>
            <a:off x="498411" y="166217"/>
            <a:ext cx="470180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Fill out all the information requested in each category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 not click on the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“Save” button until </a:t>
            </a:r>
            <a:r>
              <a:rPr lang="en-US" sz="1600" b="1" i="1" u="sng" dirty="0">
                <a:solidFill>
                  <a:schemeClr val="tx1"/>
                </a:solidFill>
              </a:rPr>
              <a:t>all fields </a:t>
            </a:r>
            <a:r>
              <a:rPr lang="en-US" sz="1600" dirty="0">
                <a:solidFill>
                  <a:schemeClr val="tx1"/>
                </a:solidFill>
              </a:rPr>
              <a:t>are filled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you are do not fill in all of the fields, your submission will </a:t>
            </a:r>
            <a:r>
              <a:rPr lang="en-US" sz="1600" b="1" u="sng" dirty="0">
                <a:solidFill>
                  <a:schemeClr val="tx1"/>
                </a:solidFill>
              </a:rPr>
              <a:t>not</a:t>
            </a:r>
            <a:r>
              <a:rPr lang="en-US" sz="1600" dirty="0">
                <a:solidFill>
                  <a:schemeClr val="tx1"/>
                </a:solidFill>
              </a:rPr>
              <a:t> be accepted for consideration and will be listed as “Incomplete Submission”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You will be able to fix it by going to the main Authors Dashboard and selecting the “Finalize Submission” button and filling in all the missing fields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8D58080-51B3-4717-8135-1CEFFBD3E3D4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006621" y="3628703"/>
            <a:ext cx="842690" cy="11183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AA5973-C41D-4F2C-89AE-1DBFEAE1C0B8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1831101" y="3628703"/>
            <a:ext cx="1018210" cy="198415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0D7CCB-3767-D6FD-F426-0D0377385054}"/>
              </a:ext>
            </a:extLst>
          </p:cNvPr>
          <p:cNvSpPr txBox="1"/>
          <p:nvPr/>
        </p:nvSpPr>
        <p:spPr>
          <a:xfrm>
            <a:off x="7687295" y="231031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title here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6A6E45-D4F2-A922-C73C-7F2C23A648CD}"/>
              </a:ext>
            </a:extLst>
          </p:cNvPr>
          <p:cNvSpPr txBox="1"/>
          <p:nvPr/>
        </p:nvSpPr>
        <p:spPr>
          <a:xfrm>
            <a:off x="6853573" y="3753051"/>
            <a:ext cx="1667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Abstract here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512D19-F755-DA2E-EE06-27482948B7B6}"/>
              </a:ext>
            </a:extLst>
          </p:cNvPr>
          <p:cNvSpPr txBox="1"/>
          <p:nvPr/>
        </p:nvSpPr>
        <p:spPr>
          <a:xfrm>
            <a:off x="7409980" y="1181696"/>
            <a:ext cx="3429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Presenters &amp; Authors here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DB5A81-6CE4-7ED6-5E4B-E80501367DAA}"/>
              </a:ext>
            </a:extLst>
          </p:cNvPr>
          <p:cNvCxnSpPr>
            <a:cxnSpLocks/>
          </p:cNvCxnSpPr>
          <p:nvPr/>
        </p:nvCxnSpPr>
        <p:spPr>
          <a:xfrm>
            <a:off x="10091821" y="1366362"/>
            <a:ext cx="993885" cy="2186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A2A42E6-E441-5924-B542-B49EED8741D8}"/>
              </a:ext>
            </a:extLst>
          </p:cNvPr>
          <p:cNvSpPr txBox="1"/>
          <p:nvPr/>
        </p:nvSpPr>
        <p:spPr>
          <a:xfrm>
            <a:off x="5910211" y="4831151"/>
            <a:ext cx="2999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Bio’s for each presenter here.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C67283-4913-ADFC-DD67-A02939287FE0}"/>
              </a:ext>
            </a:extLst>
          </p:cNvPr>
          <p:cNvSpPr txBox="1"/>
          <p:nvPr/>
        </p:nvSpPr>
        <p:spPr>
          <a:xfrm>
            <a:off x="7908608" y="2032629"/>
            <a:ext cx="2601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Select the type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8068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2EE7AA-BDDB-01B3-973B-246DF0057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705" y="3577805"/>
            <a:ext cx="8311479" cy="26868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6B2E6A-3EDC-27DC-AF83-8ABBBBC60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61" y="428814"/>
            <a:ext cx="6835550" cy="129121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C908A9-CB16-40D0-8D31-43808D5B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defRPr/>
            </a:pPr>
            <a:fld id="{44711BC3-B052-41D4-ADD0-AD4ED03439C8}" type="slidenum">
              <a:rPr lang="en-US" smtClean="0"/>
              <a:pPr>
                <a:defRPr/>
              </a:pPr>
              <a:t>5</a:t>
            </a:fld>
            <a:endParaRPr lang="en-US" sz="1200">
              <a:latin typeface="Calisto MT" panose="02040603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2769E-453C-49CE-AB08-19502A2D4148}"/>
              </a:ext>
            </a:extLst>
          </p:cNvPr>
          <p:cNvSpPr txBox="1"/>
          <p:nvPr/>
        </p:nvSpPr>
        <p:spPr>
          <a:xfrm>
            <a:off x="713430" y="1886050"/>
            <a:ext cx="113292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Select “Add User”</a:t>
            </a:r>
          </a:p>
          <a:p>
            <a:r>
              <a:rPr lang="en-US" sz="1600" dirty="0">
                <a:solidFill>
                  <a:schemeClr val="tx1"/>
                </a:solidFill>
              </a:rPr>
              <a:t>	- Type in the person’s required information </a:t>
            </a:r>
          </a:p>
          <a:p>
            <a:r>
              <a:rPr lang="en-US" sz="1600" dirty="0">
                <a:solidFill>
                  <a:schemeClr val="tx1"/>
                </a:solidFill>
              </a:rPr>
              <a:t>	- Assign role (Contact, Presenter or Author)</a:t>
            </a:r>
          </a:p>
          <a:p>
            <a:r>
              <a:rPr lang="en-US" sz="1600" dirty="0">
                <a:solidFill>
                  <a:schemeClr val="tx1"/>
                </a:solidFill>
              </a:rPr>
              <a:t>	- Use the up and down arrows to select the order you want them listed on the program proceedings</a:t>
            </a:r>
          </a:p>
          <a:p>
            <a:r>
              <a:rPr lang="en-US" sz="1600" dirty="0">
                <a:solidFill>
                  <a:schemeClr val="tx1"/>
                </a:solidFill>
              </a:rPr>
              <a:t>	- When done, select the “Update Info” button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A52B29-2513-47E0-9DFD-9FC616F50B60}"/>
              </a:ext>
            </a:extLst>
          </p:cNvPr>
          <p:cNvSpPr txBox="1"/>
          <p:nvPr/>
        </p:nvSpPr>
        <p:spPr>
          <a:xfrm>
            <a:off x="8572606" y="545835"/>
            <a:ext cx="2955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 “Add/Edit” names,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13FCE37-D93A-4BF9-9693-BC87AFCF0B4C}"/>
              </a:ext>
            </a:extLst>
          </p:cNvPr>
          <p:cNvCxnSpPr>
            <a:cxnSpLocks/>
          </p:cNvCxnSpPr>
          <p:nvPr/>
        </p:nvCxnSpPr>
        <p:spPr>
          <a:xfrm flipH="1">
            <a:off x="7148945" y="730501"/>
            <a:ext cx="142366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455F8EF-0BCF-488E-A90C-CD92FA7D9B50}"/>
              </a:ext>
            </a:extLst>
          </p:cNvPr>
          <p:cNvCxnSpPr>
            <a:cxnSpLocks/>
          </p:cNvCxnSpPr>
          <p:nvPr/>
        </p:nvCxnSpPr>
        <p:spPr>
          <a:xfrm>
            <a:off x="6003636" y="2521527"/>
            <a:ext cx="3532176" cy="2787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C4EB02E-856C-4159-ABBE-99F4FAFCA321}"/>
              </a:ext>
            </a:extLst>
          </p:cNvPr>
          <p:cNvCxnSpPr>
            <a:cxnSpLocks/>
          </p:cNvCxnSpPr>
          <p:nvPr/>
        </p:nvCxnSpPr>
        <p:spPr>
          <a:xfrm>
            <a:off x="10147177" y="2974019"/>
            <a:ext cx="564675" cy="24040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6342D4B-9FCF-A2D1-CAE3-B4A7474B84BC}"/>
              </a:ext>
            </a:extLst>
          </p:cNvPr>
          <p:cNvCxnSpPr>
            <a:cxnSpLocks/>
          </p:cNvCxnSpPr>
          <p:nvPr/>
        </p:nvCxnSpPr>
        <p:spPr>
          <a:xfrm>
            <a:off x="5571971" y="3269673"/>
            <a:ext cx="1576974" cy="26746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571E630-6D68-4E62-404F-3B116BFA9896}"/>
              </a:ext>
            </a:extLst>
          </p:cNvPr>
          <p:cNvCxnSpPr>
            <a:cxnSpLocks/>
          </p:cNvCxnSpPr>
          <p:nvPr/>
        </p:nvCxnSpPr>
        <p:spPr>
          <a:xfrm>
            <a:off x="10711852" y="2269993"/>
            <a:ext cx="142394" cy="31236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7A793B9-3D0E-E786-3D8D-AE6AE941404C}"/>
              </a:ext>
            </a:extLst>
          </p:cNvPr>
          <p:cNvSpPr txBox="1"/>
          <p:nvPr/>
        </p:nvSpPr>
        <p:spPr>
          <a:xfrm>
            <a:off x="9633620" y="1917248"/>
            <a:ext cx="2348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the headshot</a:t>
            </a:r>
          </a:p>
        </p:txBody>
      </p:sp>
    </p:spTree>
    <p:extLst>
      <p:ext uri="{BB962C8B-B14F-4D97-AF65-F5344CB8AC3E}">
        <p14:creationId xmlns:p14="http://schemas.microsoft.com/office/powerpoint/2010/main" val="237627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FE2D1C7-5480-6DD1-9BC4-E735DC013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627" y="717973"/>
            <a:ext cx="7917503" cy="452153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C908A9-CB16-40D0-8D31-43808D5B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defRPr/>
            </a:pPr>
            <a:fld id="{44711BC3-B052-41D4-ADD0-AD4ED03439C8}" type="slidenum">
              <a:rPr lang="en-US" smtClean="0"/>
              <a:pPr>
                <a:defRPr/>
              </a:pPr>
              <a:t>6</a:t>
            </a:fld>
            <a:endParaRPr lang="en-US" sz="1200">
              <a:latin typeface="Calisto MT" panose="02040603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2769E-453C-49CE-AB08-19502A2D4148}"/>
              </a:ext>
            </a:extLst>
          </p:cNvPr>
          <p:cNvSpPr txBox="1"/>
          <p:nvPr/>
        </p:nvSpPr>
        <p:spPr>
          <a:xfrm>
            <a:off x="492164" y="1984443"/>
            <a:ext cx="38366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Your submission/s will be listed here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 view your abstract, click here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 Update your Submission, </a:t>
            </a:r>
          </a:p>
          <a:p>
            <a:r>
              <a:rPr lang="en-US" sz="1800" dirty="0">
                <a:solidFill>
                  <a:schemeClr val="tx1"/>
                </a:solidFill>
              </a:rPr>
              <a:t>click here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C90541-7E47-4754-A40D-47643056EE69}"/>
              </a:ext>
            </a:extLst>
          </p:cNvPr>
          <p:cNvSpPr txBox="1"/>
          <p:nvPr/>
        </p:nvSpPr>
        <p:spPr>
          <a:xfrm>
            <a:off x="2957718" y="5476117"/>
            <a:ext cx="537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Your submission/s “Status” will be shown here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A46F13-C58C-4D5E-87DB-FADB8A83EC11}"/>
              </a:ext>
            </a:extLst>
          </p:cNvPr>
          <p:cNvCxnSpPr>
            <a:cxnSpLocks/>
          </p:cNvCxnSpPr>
          <p:nvPr/>
        </p:nvCxnSpPr>
        <p:spPr>
          <a:xfrm>
            <a:off x="3813243" y="2327564"/>
            <a:ext cx="2130357" cy="1524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878E324-4118-4BB4-B69C-6BEF8D78FD7D}"/>
              </a:ext>
            </a:extLst>
          </p:cNvPr>
          <p:cNvCxnSpPr>
            <a:cxnSpLocks/>
          </p:cNvCxnSpPr>
          <p:nvPr/>
        </p:nvCxnSpPr>
        <p:spPr>
          <a:xfrm flipV="1">
            <a:off x="6779491" y="4147782"/>
            <a:ext cx="4413693" cy="144945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9D3C3A-C802-42C8-8083-B1ABF188647A}"/>
              </a:ext>
            </a:extLst>
          </p:cNvPr>
          <p:cNvCxnSpPr>
            <a:cxnSpLocks/>
          </p:cNvCxnSpPr>
          <p:nvPr/>
        </p:nvCxnSpPr>
        <p:spPr>
          <a:xfrm>
            <a:off x="3657600" y="3112655"/>
            <a:ext cx="2286000" cy="13227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CE36A52-9FD8-4089-992A-CB77F95C7F99}"/>
              </a:ext>
            </a:extLst>
          </p:cNvPr>
          <p:cNvCxnSpPr>
            <a:cxnSpLocks/>
          </p:cNvCxnSpPr>
          <p:nvPr/>
        </p:nvCxnSpPr>
        <p:spPr>
          <a:xfrm>
            <a:off x="1662545" y="3851564"/>
            <a:ext cx="4893703" cy="5068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79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>
                <a:sym typeface="Arial"/>
              </a:rPr>
              <a:t>Thanks for your Support !</a:t>
            </a:r>
            <a:endParaRPr lang="en-US"/>
          </a:p>
        </p:txBody>
      </p:sp>
      <p:sp>
        <p:nvSpPr>
          <p:cNvPr id="188" name="Google Shape;188;p23"/>
          <p:cNvSpPr txBox="1">
            <a:spLocks noGrp="1"/>
          </p:cNvSpPr>
          <p:nvPr>
            <p:ph idx="1"/>
          </p:nvPr>
        </p:nvSpPr>
        <p:spPr>
          <a:xfrm>
            <a:off x="380986" y="1247311"/>
            <a:ext cx="11461532" cy="494492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>
                <a:sym typeface="Arial"/>
              </a:rPr>
              <a:t>Contact the SWTest Asia Team with any questions</a:t>
            </a:r>
            <a:endParaRPr lang="en-US" dirty="0"/>
          </a:p>
        </p:txBody>
      </p:sp>
      <p:sp>
        <p:nvSpPr>
          <p:cNvPr id="190" name="Google Shape;190;p23"/>
          <p:cNvSpPr txBox="1"/>
          <p:nvPr/>
        </p:nvSpPr>
        <p:spPr>
          <a:xfrm>
            <a:off x="4735370" y="2082413"/>
            <a:ext cx="3522285" cy="187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Jerry Broz, Ph.D.</a:t>
            </a:r>
            <a:br>
              <a:rPr lang="en-US" sz="2000" b="1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General Chair</a:t>
            </a:r>
            <a:br>
              <a:rPr lang="en-US" sz="2000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SWTest Conferences</a:t>
            </a:r>
            <a:br>
              <a:rPr lang="en-US" sz="2000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i="0" u="none" strike="noStrike" cap="none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+1 303-885-1744</a:t>
            </a:r>
            <a:endParaRPr sz="20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E: 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  <a:hlinkClick r:id="rId3"/>
              </a:rPr>
              <a:t>jerry.broz@swtest.org</a:t>
            </a:r>
            <a:endParaRPr lang="en-US"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endParaRPr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91" name="Google Shape;191;p23"/>
          <p:cNvSpPr txBox="1"/>
          <p:nvPr/>
        </p:nvSpPr>
        <p:spPr>
          <a:xfrm>
            <a:off x="4735370" y="4260168"/>
            <a:ext cx="3297166" cy="187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Rey Rincon</a:t>
            </a:r>
            <a:b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Operations Chair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SWTest Conferences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</a:rPr>
              <a:t>+1-214-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402-6248</a:t>
            </a:r>
            <a:endParaRPr sz="20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E: 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  <a:hlinkClick r:id="rId4"/>
              </a:rPr>
              <a:t>rey.rincon@swtest.org</a:t>
            </a:r>
            <a:endParaRPr lang="en-US"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588665" y="4260168"/>
            <a:ext cx="4029766" cy="187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Maddie Harwood 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Finance Chair/Conference Mgmt.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SWTest Conference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+1-</a:t>
            </a: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912-508-1133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None/>
            </a:pPr>
            <a:r>
              <a:rPr lang="en-US" sz="2000" u="sng" dirty="0">
                <a:solidFill>
                  <a:srgbClr val="49773B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maddie.harwood@swtest.org</a:t>
            </a:r>
            <a:endParaRPr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96" name="Google Shape;196;p23"/>
          <p:cNvSpPr txBox="1"/>
          <p:nvPr/>
        </p:nvSpPr>
        <p:spPr>
          <a:xfrm>
            <a:off x="8398109" y="2082413"/>
            <a:ext cx="3450099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Clark Liu</a:t>
            </a:r>
            <a:b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Taiwan Program Chair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SWTest Asia</a:t>
            </a:r>
            <a:endParaRPr sz="20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+886-975-658-563 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E: 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  <a:hlinkClick r:id="rId6"/>
              </a:rPr>
              <a:t>clark.liu@swtest.org</a:t>
            </a:r>
            <a:endParaRPr lang="en-US"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endParaRPr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2" name="Google Shape;191;p23">
            <a:extLst>
              <a:ext uri="{FF2B5EF4-FFF2-40B4-BE49-F238E27FC236}">
                <a16:creationId xmlns:a16="http://schemas.microsoft.com/office/drawing/2014/main" id="{AD100081-45CD-F44D-CCDA-421F9365B553}"/>
              </a:ext>
            </a:extLst>
          </p:cNvPr>
          <p:cNvSpPr txBox="1"/>
          <p:nvPr/>
        </p:nvSpPr>
        <p:spPr>
          <a:xfrm>
            <a:off x="588665" y="2082413"/>
            <a:ext cx="4008476" cy="187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Nobuhiro Kawamata</a:t>
            </a:r>
            <a:br>
              <a:rPr lang="en-US" sz="2000" b="1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Japan Program Chair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SWTest Asia</a:t>
            </a: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</a:rPr>
              <a:t>+81-80-2644-7319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  <a:t>E: 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  <a:hlinkClick r:id="rId7"/>
              </a:rPr>
              <a:t>nob.kawa</a:t>
            </a:r>
            <a: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hlinkClick r:id="rId7"/>
              </a:rPr>
              <a:t>mata@swtest.org</a:t>
            </a:r>
            <a:endParaRPr lang="en-US" sz="20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chemeClr val="tx1"/>
                </a:solidFill>
                <a:latin typeface="Aptos" panose="020B0004020202020204" pitchFamily="34" charset="0"/>
                <a:sym typeface="Arial"/>
              </a:rPr>
            </a:br>
            <a:endParaRPr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3" name="Google Shape;191;p23">
            <a:extLst>
              <a:ext uri="{FF2B5EF4-FFF2-40B4-BE49-F238E27FC236}">
                <a16:creationId xmlns:a16="http://schemas.microsoft.com/office/drawing/2014/main" id="{F5D768F6-95F0-5A55-CD8D-FCABC26A6478}"/>
              </a:ext>
            </a:extLst>
          </p:cNvPr>
          <p:cNvSpPr txBox="1"/>
          <p:nvPr/>
        </p:nvSpPr>
        <p:spPr>
          <a:xfrm>
            <a:off x="8398109" y="4260168"/>
            <a:ext cx="3220832" cy="187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Patrick Mui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Technical Program Chair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SWTest Conference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20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+1-415-</a:t>
            </a:r>
            <a:r>
              <a:rPr lang="en-US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218-7544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None/>
            </a:pPr>
            <a:r>
              <a:rPr lang="en-US" sz="2000" u="sng" dirty="0">
                <a:solidFill>
                  <a:srgbClr val="49773B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8"/>
              </a:rPr>
              <a:t>patrick.mui@swtest.org</a:t>
            </a:r>
            <a:endParaRPr sz="2000" dirty="0">
              <a:solidFill>
                <a:schemeClr val="tx1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4" name="Google Shape;12;p1">
            <a:extLst>
              <a:ext uri="{FF2B5EF4-FFF2-40B4-BE49-F238E27FC236}">
                <a16:creationId xmlns:a16="http://schemas.microsoft.com/office/drawing/2014/main" id="{0C53AA43-E0C8-CC2A-1A13-D7590D779CDC}"/>
              </a:ext>
            </a:extLst>
          </p:cNvPr>
          <p:cNvSpPr txBox="1">
            <a:spLocks/>
          </p:cNvSpPr>
          <p:nvPr/>
        </p:nvSpPr>
        <p:spPr>
          <a:xfrm>
            <a:off x="10769600" y="6401028"/>
            <a:ext cx="1117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tx1"/>
                </a:solidFill>
                <a:latin typeface="Aptos" panose="020B0004020202020204" pitchFamily="34" charset="0"/>
                <a:ea typeface="Verdana"/>
                <a:cs typeface="Aptos" panose="020B0004020202020204" pitchFamily="34" charset="0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696E0C-2551-3C7E-4329-2C629D382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86" y="6356350"/>
            <a:ext cx="215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2060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Author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511</Words>
  <Application>Microsoft Office PowerPoint</Application>
  <PresentationFormat>Widescreen</PresentationFormat>
  <Paragraphs>84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Calisto MT</vt:lpstr>
      <vt:lpstr>Verdana</vt:lpstr>
      <vt:lpstr>Office Theme</vt:lpstr>
      <vt:lpstr>2025 SWTest Asia – Tutorial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Support !</vt:lpstr>
    </vt:vector>
  </TitlesOfParts>
  <Manager>Jerry Broz, PhD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SWTest Asia Podium Template</dc:title>
  <dc:subject>SWTest Asia</dc:subject>
  <dc:creator>SWTest Conferences and EXPO</dc:creator>
  <cp:lastModifiedBy>Patrick Mui</cp:lastModifiedBy>
  <cp:revision>23</cp:revision>
  <dcterms:modified xsi:type="dcterms:W3CDTF">2025-05-06T16:17:32Z</dcterms:modified>
</cp:coreProperties>
</file>