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hTVxzoKFZ+GDVKZdgEFVC+uT7a0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8D7FE4-0711-4E6C-B262-F1A93226D21E}" v="1" dt="2023-06-21T21:21:13.417"/>
    <p1510:client id="{90C51905-FEC5-4FE9-98EE-4C79D2DBF0CF}" v="1" dt="2023-06-22T14:26:29.179"/>
  </p1510:revLst>
</p1510:revInfo>
</file>

<file path=ppt/tableStyles.xml><?xml version="1.0" encoding="utf-8"?>
<a:tblStyleLst xmlns:a="http://schemas.openxmlformats.org/drawingml/2006/main" def="{620C361F-3BF1-4936-A6DA-E26D57B2F5A2}">
  <a:tblStyle styleId="{620C361F-3BF1-4936-A6DA-E26D57B2F5A2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955" y="86"/>
      </p:cViewPr>
      <p:guideLst>
        <p:guide orient="horz" pos="3024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4" Type="http://customschemas.google.com/relationships/presentationmetadata" Target="metadata"/><Relationship Id="rId5" Type="http://schemas.openxmlformats.org/officeDocument/2006/relationships/slide" Target="slides/slide4.xml"/><Relationship Id="rId2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4FC9D9-A02B-414E-94DF-B4BA13E58F1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44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9"/>
          <p:cNvSpPr txBox="1">
            <a:spLocks noGrp="1"/>
          </p:cNvSpPr>
          <p:nvPr>
            <p:ph type="ctrTitle"/>
          </p:nvPr>
        </p:nvSpPr>
        <p:spPr>
          <a:xfrm>
            <a:off x="1207248" y="2693987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CC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CC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CC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CC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9"/>
          <p:cNvSpPr txBox="1">
            <a:spLocks noGrp="1"/>
          </p:cNvSpPr>
          <p:nvPr>
            <p:ph type="subTitle" idx="1"/>
          </p:nvPr>
        </p:nvSpPr>
        <p:spPr>
          <a:xfrm>
            <a:off x="4697507" y="4164012"/>
            <a:ext cx="6908800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1"/>
          <p:cNvSpPr txBox="1">
            <a:spLocks noGrp="1"/>
          </p:cNvSpPr>
          <p:nvPr>
            <p:ph type="title"/>
          </p:nvPr>
        </p:nvSpPr>
        <p:spPr>
          <a:xfrm>
            <a:off x="304800" y="152400"/>
            <a:ext cx="11582401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CC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CC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CC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CC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21"/>
          <p:cNvSpPr txBox="1">
            <a:spLocks noGrp="1"/>
          </p:cNvSpPr>
          <p:nvPr>
            <p:ph type="body" idx="1"/>
          </p:nvPr>
        </p:nvSpPr>
        <p:spPr>
          <a:xfrm>
            <a:off x="304800" y="1219201"/>
            <a:ext cx="5689600" cy="4906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C82D"/>
              </a:buClr>
              <a:buSzPts val="2800"/>
              <a:buFont typeface="Arial"/>
              <a:buChar char="•"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21"/>
          <p:cNvSpPr txBox="1">
            <a:spLocks noGrp="1"/>
          </p:cNvSpPr>
          <p:nvPr>
            <p:ph type="body" idx="2"/>
          </p:nvPr>
        </p:nvSpPr>
        <p:spPr>
          <a:xfrm>
            <a:off x="6197600" y="1219201"/>
            <a:ext cx="5689600" cy="4906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C82D"/>
              </a:buClr>
              <a:buSzPts val="2800"/>
              <a:buFont typeface="Arial"/>
              <a:buChar char="•"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21"/>
          <p:cNvSpPr txBox="1">
            <a:spLocks noGrp="1"/>
          </p:cNvSpPr>
          <p:nvPr>
            <p:ph type="sldNum" idx="12"/>
          </p:nvPr>
        </p:nvSpPr>
        <p:spPr>
          <a:xfrm>
            <a:off x="10769600" y="6401028"/>
            <a:ext cx="1117600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" name="Google Shape;27;p21"/>
          <p:cNvSpPr txBox="1">
            <a:spLocks noGrp="1"/>
          </p:cNvSpPr>
          <p:nvPr>
            <p:ph type="ftr" idx="11"/>
          </p:nvPr>
        </p:nvSpPr>
        <p:spPr>
          <a:xfrm>
            <a:off x="304799" y="6401028"/>
            <a:ext cx="1937659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CC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CC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CC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CC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22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C82D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22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C82D"/>
              </a:buClr>
              <a:buSzPts val="2400"/>
              <a:buFont typeface="Arial"/>
              <a:buChar char="•"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22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C82D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22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C82D"/>
              </a:buClr>
              <a:buSzPts val="2400"/>
              <a:buFont typeface="Arial"/>
              <a:buChar char="•"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22"/>
          <p:cNvSpPr txBox="1">
            <a:spLocks noGrp="1"/>
          </p:cNvSpPr>
          <p:nvPr>
            <p:ph type="sldNum" idx="12"/>
          </p:nvPr>
        </p:nvSpPr>
        <p:spPr>
          <a:xfrm>
            <a:off x="10769600" y="6401028"/>
            <a:ext cx="1117600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5" name="Google Shape;35;p22"/>
          <p:cNvSpPr txBox="1">
            <a:spLocks noGrp="1"/>
          </p:cNvSpPr>
          <p:nvPr>
            <p:ph type="ftr" idx="11"/>
          </p:nvPr>
        </p:nvSpPr>
        <p:spPr>
          <a:xfrm>
            <a:off x="304799" y="6401028"/>
            <a:ext cx="1937659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3"/>
          <p:cNvSpPr txBox="1">
            <a:spLocks noGrp="1"/>
          </p:cNvSpPr>
          <p:nvPr>
            <p:ph type="title"/>
          </p:nvPr>
        </p:nvSpPr>
        <p:spPr>
          <a:xfrm>
            <a:off x="304800" y="152400"/>
            <a:ext cx="11582401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CC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CC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CC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CC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23"/>
          <p:cNvSpPr txBox="1">
            <a:spLocks noGrp="1"/>
          </p:cNvSpPr>
          <p:nvPr>
            <p:ph type="sldNum" idx="12"/>
          </p:nvPr>
        </p:nvSpPr>
        <p:spPr>
          <a:xfrm>
            <a:off x="10769600" y="6401028"/>
            <a:ext cx="1117600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9" name="Google Shape;39;p23"/>
          <p:cNvSpPr txBox="1">
            <a:spLocks noGrp="1"/>
          </p:cNvSpPr>
          <p:nvPr>
            <p:ph type="ftr" idx="11"/>
          </p:nvPr>
        </p:nvSpPr>
        <p:spPr>
          <a:xfrm>
            <a:off x="304799" y="6401028"/>
            <a:ext cx="1937659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6/20/2023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11BC3-B052-41D4-ADD0-AD4ED03439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94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8"/>
          <p:cNvSpPr txBox="1">
            <a:spLocks noGrp="1"/>
          </p:cNvSpPr>
          <p:nvPr>
            <p:ph type="title"/>
          </p:nvPr>
        </p:nvSpPr>
        <p:spPr>
          <a:xfrm>
            <a:off x="304800" y="152400"/>
            <a:ext cx="11582401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rgbClr val="FFCC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rgbClr val="FFCC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rgbClr val="FFCC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rgbClr val="FFCC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8"/>
          <p:cNvSpPr txBox="1">
            <a:spLocks noGrp="1"/>
          </p:cNvSpPr>
          <p:nvPr>
            <p:ph type="body" idx="1"/>
          </p:nvPr>
        </p:nvSpPr>
        <p:spPr>
          <a:xfrm>
            <a:off x="304800" y="1219201"/>
            <a:ext cx="11582400" cy="4906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C82D"/>
              </a:buClr>
              <a:buSzPts val="3200"/>
              <a:buFont typeface="Arial"/>
              <a:buChar char="•"/>
              <a:defRPr sz="3200" b="1" i="0" u="none" strike="noStrike" cap="none">
                <a:solidFill>
                  <a:srgbClr val="FFC82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8"/>
          <p:cNvSpPr txBox="1">
            <a:spLocks noGrp="1"/>
          </p:cNvSpPr>
          <p:nvPr>
            <p:ph type="sldNum" idx="12"/>
          </p:nvPr>
        </p:nvSpPr>
        <p:spPr>
          <a:xfrm>
            <a:off x="10769600" y="6401028"/>
            <a:ext cx="1117600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" name="Google Shape;13;p18"/>
          <p:cNvSpPr txBox="1">
            <a:spLocks noGrp="1"/>
          </p:cNvSpPr>
          <p:nvPr>
            <p:ph type="ftr" idx="11"/>
          </p:nvPr>
        </p:nvSpPr>
        <p:spPr>
          <a:xfrm>
            <a:off x="304799" y="6401028"/>
            <a:ext cx="1937659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93C3D-46AA-4D4E-9323-13564D6F03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2023 SWTest Asia – Tutorial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6E06C7-15D4-4550-BD37-A2107A81C0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Submitting an abstract</a:t>
            </a:r>
          </a:p>
        </p:txBody>
      </p:sp>
    </p:spTree>
    <p:extLst>
      <p:ext uri="{BB962C8B-B14F-4D97-AF65-F5344CB8AC3E}">
        <p14:creationId xmlns:p14="http://schemas.microsoft.com/office/powerpoint/2010/main" val="351987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7DFCA1E-9F3A-1D3C-FFA9-8883B1F197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9734" y="716240"/>
            <a:ext cx="7235276" cy="4084359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EDD34AE-9306-413D-89D6-02AA82549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1411" y="6082055"/>
            <a:ext cx="1164467" cy="365125"/>
          </a:xfrm>
        </p:spPr>
        <p:txBody>
          <a:bodyPr/>
          <a:lstStyle/>
          <a:p>
            <a:r>
              <a:rPr lang="en-US" sz="1200" dirty="0">
                <a:latin typeface="Calisto MT" panose="02040603050505030304" pitchFamily="18" charset="0"/>
              </a:rPr>
              <a:t>6/20/2023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C908A9-CB16-40D0-8D31-43808D5BA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22095" y="6082055"/>
            <a:ext cx="771089" cy="365125"/>
          </a:xfrm>
        </p:spPr>
        <p:txBody>
          <a:bodyPr/>
          <a:lstStyle/>
          <a:p>
            <a:pPr>
              <a:defRPr/>
            </a:pPr>
            <a:fld id="{44711BC3-B052-41D4-ADD0-AD4ED03439C8}" type="slidenum">
              <a:rPr lang="en-US" sz="1200" smtClean="0">
                <a:latin typeface="Calisto MT" panose="02040603050505030304" pitchFamily="18" charset="0"/>
              </a:rPr>
              <a:pPr>
                <a:defRPr/>
              </a:pPr>
              <a:t>2</a:t>
            </a:fld>
            <a:endParaRPr lang="en-US" sz="1200">
              <a:latin typeface="Calisto MT" panose="0204060305050503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A2769E-453C-49CE-AB08-19502A2D4148}"/>
              </a:ext>
            </a:extLst>
          </p:cNvPr>
          <p:cNvSpPr txBox="1"/>
          <p:nvPr/>
        </p:nvSpPr>
        <p:spPr>
          <a:xfrm>
            <a:off x="1395792" y="254575"/>
            <a:ext cx="7300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This is your main Author/Presenter’s Dashboard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6CB610-5E3D-4417-B96E-420758A4D7BC}"/>
              </a:ext>
            </a:extLst>
          </p:cNvPr>
          <p:cNvSpPr txBox="1"/>
          <p:nvPr/>
        </p:nvSpPr>
        <p:spPr>
          <a:xfrm>
            <a:off x="804288" y="1085586"/>
            <a:ext cx="32511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To return to this page, click here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To change your password or contact details, click here 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This area describes the various states that your submission will be in during our code assignment (incomplete submission), review, selection &amp; final acceptance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Presentation guidelines/slide master for your paper, click here </a:t>
            </a:r>
          </a:p>
          <a:p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55FD4D9-7C2B-4651-B6AA-477ADD502589}"/>
              </a:ext>
            </a:extLst>
          </p:cNvPr>
          <p:cNvCxnSpPr>
            <a:cxnSpLocks/>
          </p:cNvCxnSpPr>
          <p:nvPr/>
        </p:nvCxnSpPr>
        <p:spPr>
          <a:xfrm>
            <a:off x="3852220" y="1280748"/>
            <a:ext cx="738068" cy="11432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B71B6FB-4A4D-47DD-8004-A5EBC24098E0}"/>
              </a:ext>
            </a:extLst>
          </p:cNvPr>
          <p:cNvCxnSpPr>
            <a:cxnSpLocks/>
          </p:cNvCxnSpPr>
          <p:nvPr/>
        </p:nvCxnSpPr>
        <p:spPr>
          <a:xfrm>
            <a:off x="3897745" y="2909455"/>
            <a:ext cx="2036711" cy="61098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D65A22E-C32F-465A-B507-C33063CBE9AF}"/>
              </a:ext>
            </a:extLst>
          </p:cNvPr>
          <p:cNvCxnSpPr>
            <a:cxnSpLocks/>
          </p:cNvCxnSpPr>
          <p:nvPr/>
        </p:nvCxnSpPr>
        <p:spPr>
          <a:xfrm flipV="1">
            <a:off x="5513832" y="1971711"/>
            <a:ext cx="2551176" cy="291457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BD059A9-CA3B-4D1B-9EB9-B5B864D9C013}"/>
              </a:ext>
            </a:extLst>
          </p:cNvPr>
          <p:cNvCxnSpPr>
            <a:cxnSpLocks/>
          </p:cNvCxnSpPr>
          <p:nvPr/>
        </p:nvCxnSpPr>
        <p:spPr>
          <a:xfrm flipV="1">
            <a:off x="8065008" y="2249424"/>
            <a:ext cx="347472" cy="315468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9593F2C-BC3B-430C-8173-FC5AF082B4B6}"/>
              </a:ext>
            </a:extLst>
          </p:cNvPr>
          <p:cNvCxnSpPr>
            <a:cxnSpLocks/>
          </p:cNvCxnSpPr>
          <p:nvPr/>
        </p:nvCxnSpPr>
        <p:spPr>
          <a:xfrm flipV="1">
            <a:off x="3897745" y="3685032"/>
            <a:ext cx="3618623" cy="57607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48BE9E7-ECDD-4604-8815-7A4213612571}"/>
              </a:ext>
            </a:extLst>
          </p:cNvPr>
          <p:cNvCxnSpPr>
            <a:cxnSpLocks/>
          </p:cNvCxnSpPr>
          <p:nvPr/>
        </p:nvCxnSpPr>
        <p:spPr>
          <a:xfrm flipV="1">
            <a:off x="3630168" y="1826134"/>
            <a:ext cx="960120" cy="7106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D9CFA19-8C0A-4A21-9AAC-92E5B52C073E}"/>
              </a:ext>
            </a:extLst>
          </p:cNvPr>
          <p:cNvSpPr txBox="1"/>
          <p:nvPr/>
        </p:nvSpPr>
        <p:spPr>
          <a:xfrm>
            <a:off x="4406629" y="4886289"/>
            <a:ext cx="6396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To download this Tutorial, click here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To start the submission process, click here</a:t>
            </a:r>
          </a:p>
        </p:txBody>
      </p:sp>
    </p:spTree>
    <p:extLst>
      <p:ext uri="{BB962C8B-B14F-4D97-AF65-F5344CB8AC3E}">
        <p14:creationId xmlns:p14="http://schemas.microsoft.com/office/powerpoint/2010/main" val="3366513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EDD34AE-9306-413D-89D6-02AA82549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1411" y="6082055"/>
            <a:ext cx="1164467" cy="365125"/>
          </a:xfrm>
        </p:spPr>
        <p:txBody>
          <a:bodyPr/>
          <a:lstStyle/>
          <a:p>
            <a:r>
              <a:rPr lang="en-US" sz="1200" dirty="0">
                <a:latin typeface="Calisto MT" panose="02040603050505030304" pitchFamily="18" charset="0"/>
              </a:rPr>
              <a:t>6/20/2023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C908A9-CB16-40D0-8D31-43808D5BA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22095" y="6082055"/>
            <a:ext cx="771089" cy="365125"/>
          </a:xfrm>
        </p:spPr>
        <p:txBody>
          <a:bodyPr/>
          <a:lstStyle/>
          <a:p>
            <a:pPr>
              <a:defRPr/>
            </a:pPr>
            <a:fld id="{44711BC3-B052-41D4-ADD0-AD4ED03439C8}" type="slidenum">
              <a:rPr lang="en-US" sz="1200" smtClean="0">
                <a:latin typeface="Calisto MT" panose="02040603050505030304" pitchFamily="18" charset="0"/>
              </a:rPr>
              <a:pPr>
                <a:defRPr/>
              </a:pPr>
              <a:t>3</a:t>
            </a:fld>
            <a:endParaRPr lang="en-US" sz="1200">
              <a:latin typeface="Calisto MT" panose="0204060305050503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A2769E-453C-49CE-AB08-19502A2D4148}"/>
              </a:ext>
            </a:extLst>
          </p:cNvPr>
          <p:cNvSpPr txBox="1"/>
          <p:nvPr/>
        </p:nvSpPr>
        <p:spPr>
          <a:xfrm>
            <a:off x="720435" y="817970"/>
            <a:ext cx="655781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Gather the following contact information before you start your submission for everyone involved with your submission</a:t>
            </a:r>
            <a:r>
              <a:rPr lang="en-US" sz="1600" dirty="0">
                <a:solidFill>
                  <a:schemeClr val="bg1"/>
                </a:solidFill>
              </a:rPr>
              <a:t>: </a:t>
            </a:r>
          </a:p>
          <a:p>
            <a:pPr marL="742950" lvl="1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For each Contact person and All Presenters &amp; Authors </a:t>
            </a:r>
          </a:p>
          <a:p>
            <a:pPr marL="1200150" lvl="2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First &amp; Last Name</a:t>
            </a:r>
          </a:p>
          <a:p>
            <a:pPr marL="1200150" lvl="2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Title</a:t>
            </a:r>
          </a:p>
          <a:p>
            <a:pPr marL="1200150" lvl="2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Primary email address</a:t>
            </a:r>
          </a:p>
          <a:p>
            <a:pPr marL="1200150" lvl="2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Institution/Company Name</a:t>
            </a:r>
          </a:p>
          <a:p>
            <a:pPr marL="1200150" lvl="2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Town/City</a:t>
            </a:r>
          </a:p>
          <a:p>
            <a:pPr marL="1200150" lvl="2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State/Province</a:t>
            </a:r>
          </a:p>
          <a:p>
            <a:pPr marL="1200150" lvl="2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Country</a:t>
            </a:r>
          </a:p>
          <a:p>
            <a:pPr marL="742950" lvl="1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Presenters are required to submit a Bio </a:t>
            </a:r>
          </a:p>
          <a:p>
            <a:pPr marL="1200150" lvl="2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</a:endParaRPr>
          </a:p>
          <a:p>
            <a:pPr marL="742950" lvl="1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Also determine the order you want everyone to be listed in the proceedings &amp; SWTest Asia website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3C995B-4FBF-49EC-91A1-78B763361A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8254" y="169472"/>
            <a:ext cx="4640641" cy="627770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33F6682-2280-4398-AAAB-4F0DD38CFFA4}"/>
              </a:ext>
            </a:extLst>
          </p:cNvPr>
          <p:cNvSpPr txBox="1"/>
          <p:nvPr/>
        </p:nvSpPr>
        <p:spPr>
          <a:xfrm>
            <a:off x="1395793" y="254575"/>
            <a:ext cx="3010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Before you start </a:t>
            </a:r>
          </a:p>
        </p:txBody>
      </p:sp>
    </p:spTree>
    <p:extLst>
      <p:ext uri="{BB962C8B-B14F-4D97-AF65-F5344CB8AC3E}">
        <p14:creationId xmlns:p14="http://schemas.microsoft.com/office/powerpoint/2010/main" val="56216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6B05D1C-B06D-48B5-9932-B81FC43419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429" y="4450329"/>
            <a:ext cx="5451172" cy="16573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531C27D-A760-216C-F814-A170793792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0264" y="205830"/>
            <a:ext cx="6742160" cy="4933098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EDD34AE-9306-413D-89D6-02AA82549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1411" y="6082055"/>
            <a:ext cx="1164467" cy="365125"/>
          </a:xfrm>
        </p:spPr>
        <p:txBody>
          <a:bodyPr/>
          <a:lstStyle/>
          <a:p>
            <a:r>
              <a:rPr lang="en-US" sz="1200" dirty="0">
                <a:latin typeface="Calisto MT" panose="02040603050505030304" pitchFamily="18" charset="0"/>
              </a:rPr>
              <a:t>6/20/2023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C908A9-CB16-40D0-8D31-43808D5BA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22095" y="6082055"/>
            <a:ext cx="771089" cy="365125"/>
          </a:xfrm>
        </p:spPr>
        <p:txBody>
          <a:bodyPr/>
          <a:lstStyle/>
          <a:p>
            <a:pPr>
              <a:defRPr/>
            </a:pPr>
            <a:fld id="{44711BC3-B052-41D4-ADD0-AD4ED03439C8}" type="slidenum">
              <a:rPr lang="en-US" sz="1200" smtClean="0">
                <a:latin typeface="Calisto MT" panose="02040603050505030304" pitchFamily="18" charset="0"/>
              </a:rPr>
              <a:pPr>
                <a:defRPr/>
              </a:pPr>
              <a:t>4</a:t>
            </a:fld>
            <a:endParaRPr lang="en-US" sz="1200">
              <a:latin typeface="Calisto MT" panose="0204060305050503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A2769E-453C-49CE-AB08-19502A2D4148}"/>
              </a:ext>
            </a:extLst>
          </p:cNvPr>
          <p:cNvSpPr txBox="1"/>
          <p:nvPr/>
        </p:nvSpPr>
        <p:spPr>
          <a:xfrm>
            <a:off x="498411" y="166217"/>
            <a:ext cx="4701800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Fill out all the information requested in each category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Do not click on the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 “Save” button until </a:t>
            </a:r>
            <a:r>
              <a:rPr lang="en-US" sz="1600" b="1" i="1" u="sng" dirty="0">
                <a:solidFill>
                  <a:schemeClr val="bg1"/>
                </a:solidFill>
              </a:rPr>
              <a:t>all fields </a:t>
            </a:r>
            <a:r>
              <a:rPr lang="en-US" sz="1600" dirty="0">
                <a:solidFill>
                  <a:schemeClr val="bg1"/>
                </a:solidFill>
              </a:rPr>
              <a:t>are filled 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If you are do not fill in all of the fields, your submission will </a:t>
            </a:r>
            <a:r>
              <a:rPr lang="en-US" sz="1600" b="1" u="sng" dirty="0">
                <a:solidFill>
                  <a:schemeClr val="bg1"/>
                </a:solidFill>
              </a:rPr>
              <a:t>not</a:t>
            </a:r>
            <a:r>
              <a:rPr lang="en-US" sz="1600" dirty="0">
                <a:solidFill>
                  <a:schemeClr val="bg1"/>
                </a:solidFill>
              </a:rPr>
              <a:t> be accepted for consideration and will be listed as “Incomplete Submission”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You will be able to fix it by going to the main Authors Dashboard and selecting the “Finalize Submission” button and filling in all the missing fields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8D58080-51B3-4717-8135-1CEFFBD3E3D4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2006621" y="3628703"/>
            <a:ext cx="842690" cy="11183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0AA5973-C41D-4F2C-89AE-1DBFEAE1C0B8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1831101" y="3628703"/>
            <a:ext cx="1018210" cy="198415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70D7CCB-3767-D6FD-F426-0D0377385054}"/>
              </a:ext>
            </a:extLst>
          </p:cNvPr>
          <p:cNvSpPr txBox="1"/>
          <p:nvPr/>
        </p:nvSpPr>
        <p:spPr>
          <a:xfrm>
            <a:off x="7385454" y="2103125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Add title here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6A6E45-D4F2-A922-C73C-7F2C23A648CD}"/>
              </a:ext>
            </a:extLst>
          </p:cNvPr>
          <p:cNvSpPr txBox="1"/>
          <p:nvPr/>
        </p:nvSpPr>
        <p:spPr>
          <a:xfrm>
            <a:off x="6991791" y="3171114"/>
            <a:ext cx="16674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Add Abstract here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B512D19-F755-DA2E-EE06-27482948B7B6}"/>
              </a:ext>
            </a:extLst>
          </p:cNvPr>
          <p:cNvSpPr txBox="1"/>
          <p:nvPr/>
        </p:nvSpPr>
        <p:spPr>
          <a:xfrm>
            <a:off x="7231459" y="916328"/>
            <a:ext cx="3429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Add Presenters &amp; Authors here 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FDB5A81-6CE4-7ED6-5E4B-E80501367DAA}"/>
              </a:ext>
            </a:extLst>
          </p:cNvPr>
          <p:cNvCxnSpPr>
            <a:cxnSpLocks/>
          </p:cNvCxnSpPr>
          <p:nvPr/>
        </p:nvCxnSpPr>
        <p:spPr>
          <a:xfrm>
            <a:off x="9932023" y="1134783"/>
            <a:ext cx="993885" cy="21868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A2A42E6-E441-5924-B542-B49EED8741D8}"/>
              </a:ext>
            </a:extLst>
          </p:cNvPr>
          <p:cNvSpPr txBox="1"/>
          <p:nvPr/>
        </p:nvSpPr>
        <p:spPr>
          <a:xfrm>
            <a:off x="5910211" y="4831151"/>
            <a:ext cx="29995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Add Bio’s for each presenter here.  </a:t>
            </a:r>
          </a:p>
        </p:txBody>
      </p:sp>
    </p:spTree>
    <p:extLst>
      <p:ext uri="{BB962C8B-B14F-4D97-AF65-F5344CB8AC3E}">
        <p14:creationId xmlns:p14="http://schemas.microsoft.com/office/powerpoint/2010/main" val="3080681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363DCB01-D46C-C731-26B8-8B2B81FC7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4287" y="3769680"/>
            <a:ext cx="9106302" cy="235781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26B2E6A-3EDC-27DC-AF83-8ABBBBC601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761" y="428814"/>
            <a:ext cx="6835550" cy="1291218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EDD34AE-9306-413D-89D6-02AA82549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1411" y="6082055"/>
            <a:ext cx="1164467" cy="365125"/>
          </a:xfrm>
        </p:spPr>
        <p:txBody>
          <a:bodyPr/>
          <a:lstStyle/>
          <a:p>
            <a:r>
              <a:rPr lang="en-US" sz="1200" dirty="0">
                <a:latin typeface="Calisto MT" panose="02040603050505030304" pitchFamily="18" charset="0"/>
              </a:rPr>
              <a:t>6/20/2023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C908A9-CB16-40D0-8D31-43808D5BA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22095" y="6082055"/>
            <a:ext cx="771089" cy="365125"/>
          </a:xfrm>
        </p:spPr>
        <p:txBody>
          <a:bodyPr/>
          <a:lstStyle/>
          <a:p>
            <a:pPr>
              <a:defRPr/>
            </a:pPr>
            <a:fld id="{44711BC3-B052-41D4-ADD0-AD4ED03439C8}" type="slidenum">
              <a:rPr lang="en-US" sz="1200" smtClean="0">
                <a:latin typeface="Calisto MT" panose="02040603050505030304" pitchFamily="18" charset="0"/>
              </a:rPr>
              <a:pPr>
                <a:defRPr/>
              </a:pPr>
              <a:t>5</a:t>
            </a:fld>
            <a:endParaRPr lang="en-US" sz="1200">
              <a:latin typeface="Calisto MT" panose="0204060305050503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A2769E-453C-49CE-AB08-19502A2D4148}"/>
              </a:ext>
            </a:extLst>
          </p:cNvPr>
          <p:cNvSpPr txBox="1"/>
          <p:nvPr/>
        </p:nvSpPr>
        <p:spPr>
          <a:xfrm>
            <a:off x="713430" y="1886050"/>
            <a:ext cx="113292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Select “Add User”</a:t>
            </a:r>
          </a:p>
          <a:p>
            <a:r>
              <a:rPr lang="en-US" sz="1600" dirty="0">
                <a:solidFill>
                  <a:schemeClr val="bg1"/>
                </a:solidFill>
              </a:rPr>
              <a:t>	- Type in the person’s required information </a:t>
            </a:r>
          </a:p>
          <a:p>
            <a:r>
              <a:rPr lang="en-US" sz="1600" dirty="0">
                <a:solidFill>
                  <a:schemeClr val="bg1"/>
                </a:solidFill>
              </a:rPr>
              <a:t>	- Assign role (Contact, Presenter or Author)</a:t>
            </a:r>
          </a:p>
          <a:p>
            <a:r>
              <a:rPr lang="en-US" sz="1600" dirty="0">
                <a:solidFill>
                  <a:schemeClr val="bg1"/>
                </a:solidFill>
              </a:rPr>
              <a:t>	- Use the up and down arrows to select the order you want them listed on the program proceedings</a:t>
            </a:r>
          </a:p>
          <a:p>
            <a:r>
              <a:rPr lang="en-US" sz="1600" dirty="0">
                <a:solidFill>
                  <a:schemeClr val="bg1"/>
                </a:solidFill>
              </a:rPr>
              <a:t>	- When done, select the “Update Info” button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endParaRPr lang="en-US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A52B29-2513-47E0-9DFD-9FC616F50B60}"/>
              </a:ext>
            </a:extLst>
          </p:cNvPr>
          <p:cNvSpPr txBox="1"/>
          <p:nvPr/>
        </p:nvSpPr>
        <p:spPr>
          <a:xfrm>
            <a:off x="8572606" y="545835"/>
            <a:ext cx="2955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To “Add/Edit” names,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13FCE37-D93A-4BF9-9693-BC87AFCF0B4C}"/>
              </a:ext>
            </a:extLst>
          </p:cNvPr>
          <p:cNvCxnSpPr>
            <a:cxnSpLocks/>
          </p:cNvCxnSpPr>
          <p:nvPr/>
        </p:nvCxnSpPr>
        <p:spPr>
          <a:xfrm flipH="1">
            <a:off x="7148945" y="730501"/>
            <a:ext cx="1423661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455F8EF-0BCF-488E-A90C-CD92FA7D9B50}"/>
              </a:ext>
            </a:extLst>
          </p:cNvPr>
          <p:cNvCxnSpPr>
            <a:cxnSpLocks/>
          </p:cNvCxnSpPr>
          <p:nvPr/>
        </p:nvCxnSpPr>
        <p:spPr>
          <a:xfrm>
            <a:off x="6003636" y="2521527"/>
            <a:ext cx="3478692" cy="227907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C4EB02E-856C-4159-ABBE-99F4FAFCA321}"/>
              </a:ext>
            </a:extLst>
          </p:cNvPr>
          <p:cNvCxnSpPr>
            <a:cxnSpLocks/>
          </p:cNvCxnSpPr>
          <p:nvPr/>
        </p:nvCxnSpPr>
        <p:spPr>
          <a:xfrm>
            <a:off x="10507666" y="2999560"/>
            <a:ext cx="0" cy="194902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6342D4B-9FCF-A2D1-CAE3-B4A7474B84BC}"/>
              </a:ext>
            </a:extLst>
          </p:cNvPr>
          <p:cNvCxnSpPr>
            <a:cxnSpLocks/>
          </p:cNvCxnSpPr>
          <p:nvPr/>
        </p:nvCxnSpPr>
        <p:spPr>
          <a:xfrm>
            <a:off x="5571971" y="3269673"/>
            <a:ext cx="1048285" cy="246361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279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DFE2D1C7-5480-6DD1-9BC4-E735DC013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7627" y="717973"/>
            <a:ext cx="7917503" cy="4521539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EDD34AE-9306-413D-89D6-02AA82549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1411" y="6082055"/>
            <a:ext cx="1164467" cy="365125"/>
          </a:xfrm>
        </p:spPr>
        <p:txBody>
          <a:bodyPr/>
          <a:lstStyle/>
          <a:p>
            <a:r>
              <a:rPr lang="en-US" sz="1200" dirty="0">
                <a:latin typeface="Calisto MT" panose="02040603050505030304" pitchFamily="18" charset="0"/>
              </a:rPr>
              <a:t>6/20/2023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C908A9-CB16-40D0-8D31-43808D5BA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22095" y="6082055"/>
            <a:ext cx="771089" cy="365125"/>
          </a:xfrm>
        </p:spPr>
        <p:txBody>
          <a:bodyPr/>
          <a:lstStyle/>
          <a:p>
            <a:pPr>
              <a:defRPr/>
            </a:pPr>
            <a:fld id="{44711BC3-B052-41D4-ADD0-AD4ED03439C8}" type="slidenum">
              <a:rPr lang="en-US" sz="1200" smtClean="0">
                <a:latin typeface="Calisto MT" panose="02040603050505030304" pitchFamily="18" charset="0"/>
              </a:rPr>
              <a:pPr>
                <a:defRPr/>
              </a:pPr>
              <a:t>6</a:t>
            </a:fld>
            <a:endParaRPr lang="en-US" sz="1200">
              <a:latin typeface="Calisto MT" panose="0204060305050503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A2769E-453C-49CE-AB08-19502A2D4148}"/>
              </a:ext>
            </a:extLst>
          </p:cNvPr>
          <p:cNvSpPr txBox="1"/>
          <p:nvPr/>
        </p:nvSpPr>
        <p:spPr>
          <a:xfrm>
            <a:off x="492164" y="1984443"/>
            <a:ext cx="38366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Your submission/s will be listed here</a:t>
            </a:r>
          </a:p>
          <a:p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To view your abstract, click here</a:t>
            </a:r>
          </a:p>
          <a:p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To Update your Submission, </a:t>
            </a:r>
          </a:p>
          <a:p>
            <a:r>
              <a:rPr lang="en-US" sz="1800" dirty="0">
                <a:solidFill>
                  <a:schemeClr val="bg1"/>
                </a:solidFill>
              </a:rPr>
              <a:t>click here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C90541-7E47-4754-A40D-47643056EE69}"/>
              </a:ext>
            </a:extLst>
          </p:cNvPr>
          <p:cNvSpPr txBox="1"/>
          <p:nvPr/>
        </p:nvSpPr>
        <p:spPr>
          <a:xfrm>
            <a:off x="2957718" y="5476117"/>
            <a:ext cx="53739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Your submission/s “Status” will be shown here 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EA46F13-C58C-4D5E-87DB-FADB8A83EC11}"/>
              </a:ext>
            </a:extLst>
          </p:cNvPr>
          <p:cNvCxnSpPr>
            <a:cxnSpLocks/>
          </p:cNvCxnSpPr>
          <p:nvPr/>
        </p:nvCxnSpPr>
        <p:spPr>
          <a:xfrm>
            <a:off x="3813243" y="2327564"/>
            <a:ext cx="2130357" cy="15240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878E324-4118-4BB4-B69C-6BEF8D78FD7D}"/>
              </a:ext>
            </a:extLst>
          </p:cNvPr>
          <p:cNvCxnSpPr>
            <a:cxnSpLocks/>
          </p:cNvCxnSpPr>
          <p:nvPr/>
        </p:nvCxnSpPr>
        <p:spPr>
          <a:xfrm flipV="1">
            <a:off x="6779491" y="4147782"/>
            <a:ext cx="4413693" cy="144945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09D3C3A-C802-42C8-8083-B1ABF188647A}"/>
              </a:ext>
            </a:extLst>
          </p:cNvPr>
          <p:cNvCxnSpPr>
            <a:cxnSpLocks/>
          </p:cNvCxnSpPr>
          <p:nvPr/>
        </p:nvCxnSpPr>
        <p:spPr>
          <a:xfrm>
            <a:off x="3657600" y="3112655"/>
            <a:ext cx="2286000" cy="132272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CE36A52-9FD8-4089-992A-CB77F95C7F99}"/>
              </a:ext>
            </a:extLst>
          </p:cNvPr>
          <p:cNvCxnSpPr>
            <a:cxnSpLocks/>
          </p:cNvCxnSpPr>
          <p:nvPr/>
        </p:nvCxnSpPr>
        <p:spPr>
          <a:xfrm>
            <a:off x="1662545" y="3851564"/>
            <a:ext cx="4893703" cy="50681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3792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EDD34AE-9306-413D-89D6-02AA82549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1411" y="6082055"/>
            <a:ext cx="1164467" cy="365125"/>
          </a:xfrm>
        </p:spPr>
        <p:txBody>
          <a:bodyPr/>
          <a:lstStyle/>
          <a:p>
            <a:r>
              <a:rPr lang="en-US" sz="1200" dirty="0">
                <a:latin typeface="Calisto MT" panose="02040603050505030304" pitchFamily="18" charset="0"/>
              </a:rPr>
              <a:t>6/20/2023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C908A9-CB16-40D0-8D31-43808D5BA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22095" y="6082055"/>
            <a:ext cx="771089" cy="365125"/>
          </a:xfrm>
        </p:spPr>
        <p:txBody>
          <a:bodyPr/>
          <a:lstStyle/>
          <a:p>
            <a:pPr>
              <a:defRPr/>
            </a:pPr>
            <a:fld id="{44711BC3-B052-41D4-ADD0-AD4ED03439C8}" type="slidenum">
              <a:rPr lang="en-US" sz="1200" smtClean="0">
                <a:latin typeface="Calisto MT" panose="02040603050505030304" pitchFamily="18" charset="0"/>
              </a:rPr>
              <a:pPr>
                <a:defRPr/>
              </a:pPr>
              <a:t>7</a:t>
            </a:fld>
            <a:endParaRPr lang="en-US" sz="1200">
              <a:latin typeface="Calisto MT" panose="0204060305050503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A2769E-453C-49CE-AB08-19502A2D4148}"/>
              </a:ext>
            </a:extLst>
          </p:cNvPr>
          <p:cNvSpPr txBox="1"/>
          <p:nvPr/>
        </p:nvSpPr>
        <p:spPr>
          <a:xfrm>
            <a:off x="982494" y="769331"/>
            <a:ext cx="97082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If you have any questions or need help, please contact one of the SWTest Asia Conference Chairs, listed below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DBBA7E29-17EF-49C0-B728-8CBE999B3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2071" y="2133027"/>
            <a:ext cx="296942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Jerry Broz, Ph.D.</a:t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400" b="1" dirty="0">
                <a:solidFill>
                  <a:srgbClr val="FFFF00"/>
                </a:solidFill>
              </a:rPr>
              <a:t>General Chair</a:t>
            </a:r>
            <a:br>
              <a:rPr lang="en-US" sz="1400" b="1" dirty="0">
                <a:solidFill>
                  <a:srgbClr val="FFFF00"/>
                </a:solidFill>
              </a:rPr>
            </a:br>
            <a:r>
              <a:rPr lang="en-US" sz="1400" b="1" dirty="0">
                <a:solidFill>
                  <a:srgbClr val="FFFF00"/>
                </a:solidFill>
              </a:rPr>
              <a:t>SWTest Asia </a:t>
            </a:r>
            <a:br>
              <a:rPr lang="en-US" sz="1400" b="1" dirty="0">
                <a:solidFill>
                  <a:srgbClr val="FFFF00"/>
                </a:solidFill>
              </a:rPr>
            </a:br>
            <a:r>
              <a:rPr lang="en-US" sz="1400" b="1" dirty="0">
                <a:solidFill>
                  <a:srgbClr val="FFFF00"/>
                </a:solidFill>
              </a:rPr>
              <a:t>(303) 885-1744</a:t>
            </a:r>
          </a:p>
          <a:p>
            <a:r>
              <a:rPr lang="en-US" sz="1400" b="1" dirty="0">
                <a:solidFill>
                  <a:srgbClr val="FFFF00"/>
                </a:solidFill>
              </a:rPr>
              <a:t>E: jerry.broz@swtest.org</a:t>
            </a:r>
            <a:br>
              <a:rPr lang="en-US" sz="1400" b="1" dirty="0">
                <a:solidFill>
                  <a:schemeClr val="bg1"/>
                </a:solidFill>
              </a:rPr>
            </a:b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6751C0B5-C38E-45DC-8626-787CA49C5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0791" y="4126014"/>
            <a:ext cx="337930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Patrick Mui</a:t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400" b="1" dirty="0">
                <a:solidFill>
                  <a:srgbClr val="FFFF00"/>
                </a:solidFill>
              </a:rPr>
              <a:t>Technical Program Co-Chair</a:t>
            </a:r>
            <a:br>
              <a:rPr lang="en-US" sz="1400" b="1" dirty="0">
                <a:solidFill>
                  <a:srgbClr val="FFFF00"/>
                </a:solidFill>
              </a:rPr>
            </a:br>
            <a:r>
              <a:rPr lang="en-US" sz="1400" b="1" dirty="0">
                <a:solidFill>
                  <a:srgbClr val="FFFF00"/>
                </a:solidFill>
              </a:rPr>
              <a:t>SWTest Asia</a:t>
            </a:r>
            <a:br>
              <a:rPr lang="en-US" sz="1400" b="1" dirty="0">
                <a:solidFill>
                  <a:srgbClr val="FFFF00"/>
                </a:solidFill>
              </a:rPr>
            </a:br>
            <a:r>
              <a:rPr lang="en-US" sz="1400" b="1" dirty="0">
                <a:solidFill>
                  <a:srgbClr val="FFFF00"/>
                </a:solidFill>
              </a:rPr>
              <a:t>(</a:t>
            </a:r>
            <a:r>
              <a:rPr lang="en-US" b="1" dirty="0">
                <a:solidFill>
                  <a:srgbClr val="FFFF00"/>
                </a:solidFill>
              </a:rPr>
              <a:t>415</a:t>
            </a:r>
            <a:r>
              <a:rPr lang="en-US" sz="1400" b="1" dirty="0">
                <a:solidFill>
                  <a:srgbClr val="FFFF00"/>
                </a:solidFill>
              </a:rPr>
              <a:t>) 218-7544</a:t>
            </a:r>
          </a:p>
          <a:p>
            <a:r>
              <a:rPr lang="en-US" sz="1400" b="1" dirty="0">
                <a:solidFill>
                  <a:srgbClr val="FFFF00"/>
                </a:solidFill>
              </a:rPr>
              <a:t>E: </a:t>
            </a:r>
            <a:r>
              <a:rPr lang="en-US" b="1" dirty="0">
                <a:solidFill>
                  <a:srgbClr val="FFFF00"/>
                </a:solidFill>
              </a:rPr>
              <a:t>patrick.mui</a:t>
            </a:r>
            <a:r>
              <a:rPr lang="en-US" sz="1400" b="1" dirty="0">
                <a:solidFill>
                  <a:srgbClr val="FFFF00"/>
                </a:solidFill>
              </a:rPr>
              <a:t>@swtest.org</a:t>
            </a:r>
            <a:br>
              <a:rPr lang="en-US" sz="1400" b="1" dirty="0">
                <a:solidFill>
                  <a:srgbClr val="FFFF00"/>
                </a:solidFill>
              </a:rPr>
            </a:br>
            <a:endParaRPr lang="en-US" sz="1400" b="1" dirty="0">
              <a:solidFill>
                <a:srgbClr val="FFFF00"/>
              </a:solidFill>
            </a:endParaRPr>
          </a:p>
        </p:txBody>
      </p:sp>
      <p:sp>
        <p:nvSpPr>
          <p:cNvPr id="12" name="Text Box 6">
            <a:extLst>
              <a:ext uri="{FF2B5EF4-FFF2-40B4-BE49-F238E27FC236}">
                <a16:creationId xmlns:a16="http://schemas.microsoft.com/office/drawing/2014/main" id="{EDE5AFC3-842D-49CA-BBB2-C592F4A149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0791" y="2172738"/>
            <a:ext cx="345009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Clark Liu</a:t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400" b="1" dirty="0">
                <a:solidFill>
                  <a:srgbClr val="FFFF00"/>
                </a:solidFill>
              </a:rPr>
              <a:t>Asia Technical Program Chair</a:t>
            </a:r>
            <a:br>
              <a:rPr lang="en-US" sz="1400" b="1" dirty="0">
                <a:solidFill>
                  <a:srgbClr val="FFFF00"/>
                </a:solidFill>
              </a:rPr>
            </a:br>
            <a:r>
              <a:rPr lang="en-US" sz="1400" b="1" dirty="0">
                <a:solidFill>
                  <a:srgbClr val="FFFF00"/>
                </a:solidFill>
              </a:rPr>
              <a:t>SWTest Asia</a:t>
            </a:r>
          </a:p>
          <a:p>
            <a:r>
              <a:rPr lang="en-US" sz="1400" b="1" dirty="0">
                <a:solidFill>
                  <a:srgbClr val="FFFF00"/>
                </a:solidFill>
              </a:rPr>
              <a:t>+886-975-658-563 </a:t>
            </a:r>
            <a:br>
              <a:rPr lang="en-US" sz="1400" b="1" dirty="0">
                <a:solidFill>
                  <a:srgbClr val="FFFF00"/>
                </a:solidFill>
              </a:rPr>
            </a:br>
            <a:r>
              <a:rPr lang="en-US" sz="1400" b="1" dirty="0">
                <a:solidFill>
                  <a:srgbClr val="FFFF00"/>
                </a:solidFill>
              </a:rPr>
              <a:t>E: clark.liu@swtest.org</a:t>
            </a:r>
            <a:br>
              <a:rPr lang="en-US" sz="1400" b="1" dirty="0">
                <a:solidFill>
                  <a:schemeClr val="bg1"/>
                </a:solidFill>
              </a:rPr>
            </a:b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5A7AE35A-7A5A-3B77-62AB-3449633C3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3154" y="4104898"/>
            <a:ext cx="337930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Rey Rincon</a:t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400" b="1" dirty="0">
                <a:solidFill>
                  <a:srgbClr val="FFFF00"/>
                </a:solidFill>
              </a:rPr>
              <a:t>Technical Program Co-Chair</a:t>
            </a:r>
            <a:br>
              <a:rPr lang="en-US" sz="1400" b="1" dirty="0">
                <a:solidFill>
                  <a:srgbClr val="FFFF00"/>
                </a:solidFill>
              </a:rPr>
            </a:br>
            <a:r>
              <a:rPr lang="en-US" sz="1400" b="1" dirty="0">
                <a:solidFill>
                  <a:srgbClr val="FFFF00"/>
                </a:solidFill>
              </a:rPr>
              <a:t>SWTest Asia</a:t>
            </a:r>
            <a:br>
              <a:rPr lang="en-US" sz="1400" b="1" dirty="0">
                <a:solidFill>
                  <a:srgbClr val="FFFF00"/>
                </a:solidFill>
              </a:rPr>
            </a:br>
            <a:r>
              <a:rPr lang="en-US" sz="1400" b="1" dirty="0">
                <a:solidFill>
                  <a:srgbClr val="FFFF00"/>
                </a:solidFill>
              </a:rPr>
              <a:t>(214) 402-6248</a:t>
            </a:r>
          </a:p>
          <a:p>
            <a:r>
              <a:rPr lang="en-US" sz="1400" b="1" dirty="0">
                <a:solidFill>
                  <a:srgbClr val="FFFF00"/>
                </a:solidFill>
              </a:rPr>
              <a:t>E: rey.rincon@swtest.org</a:t>
            </a:r>
            <a:br>
              <a:rPr lang="en-US" sz="1400" b="1" dirty="0">
                <a:solidFill>
                  <a:srgbClr val="FFFF00"/>
                </a:solidFill>
              </a:rPr>
            </a:br>
            <a:endParaRPr lang="en-US" sz="1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92411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Blue Green">
      <a:dk1>
        <a:srgbClr val="000000"/>
      </a:dk1>
      <a:lt1>
        <a:srgbClr val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489</Words>
  <Application>Microsoft Office PowerPoint</Application>
  <PresentationFormat>Widescreen</PresentationFormat>
  <Paragraphs>73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Calisto MT</vt:lpstr>
      <vt:lpstr>Verdana</vt:lpstr>
      <vt:lpstr>1_Custom Design</vt:lpstr>
      <vt:lpstr>2023 SWTest Asia – Tutorial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Guidelines   SWTest Asia</dc:title>
  <dc:creator>Maddie Harwood</dc:creator>
  <cp:lastModifiedBy>Rey Rincon</cp:lastModifiedBy>
  <cp:revision>3</cp:revision>
  <dcterms:modified xsi:type="dcterms:W3CDTF">2023-06-22T14:29:21Z</dcterms:modified>
</cp:coreProperties>
</file>